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4"/>
  </p:notesMasterIdLst>
  <p:sldIdLst>
    <p:sldId id="256" r:id="rId2"/>
    <p:sldId id="257" r:id="rId3"/>
    <p:sldId id="258" r:id="rId4"/>
    <p:sldId id="296" r:id="rId5"/>
    <p:sldId id="297" r:id="rId6"/>
    <p:sldId id="333" r:id="rId7"/>
    <p:sldId id="334" r:id="rId8"/>
    <p:sldId id="259" r:id="rId9"/>
    <p:sldId id="308" r:id="rId10"/>
    <p:sldId id="307" r:id="rId11"/>
    <p:sldId id="260" r:id="rId12"/>
    <p:sldId id="299" r:id="rId13"/>
    <p:sldId id="298" r:id="rId14"/>
    <p:sldId id="262" r:id="rId15"/>
    <p:sldId id="301" r:id="rId16"/>
    <p:sldId id="263" r:id="rId17"/>
    <p:sldId id="300" r:id="rId18"/>
    <p:sldId id="302" r:id="rId19"/>
    <p:sldId id="303" r:id="rId20"/>
    <p:sldId id="306" r:id="rId21"/>
    <p:sldId id="265" r:id="rId22"/>
    <p:sldId id="264" r:id="rId23"/>
    <p:sldId id="268" r:id="rId24"/>
    <p:sldId id="309" r:id="rId25"/>
    <p:sldId id="270" r:id="rId26"/>
    <p:sldId id="331" r:id="rId27"/>
    <p:sldId id="310" r:id="rId28"/>
    <p:sldId id="313" r:id="rId29"/>
    <p:sldId id="316" r:id="rId30"/>
    <p:sldId id="318" r:id="rId31"/>
    <p:sldId id="320" r:id="rId32"/>
    <p:sldId id="319" r:id="rId33"/>
    <p:sldId id="321" r:id="rId34"/>
    <p:sldId id="322" r:id="rId35"/>
    <p:sldId id="323" r:id="rId36"/>
    <p:sldId id="305" r:id="rId37"/>
    <p:sldId id="336" r:id="rId38"/>
    <p:sldId id="337" r:id="rId39"/>
    <p:sldId id="338" r:id="rId40"/>
    <p:sldId id="339" r:id="rId41"/>
    <p:sldId id="324" r:id="rId42"/>
    <p:sldId id="326" r:id="rId43"/>
    <p:sldId id="330" r:id="rId44"/>
    <p:sldId id="328" r:id="rId45"/>
    <p:sldId id="329" r:id="rId46"/>
    <p:sldId id="325" r:id="rId47"/>
    <p:sldId id="286" r:id="rId48"/>
    <p:sldId id="287" r:id="rId49"/>
    <p:sldId id="335" r:id="rId50"/>
    <p:sldId id="288" r:id="rId51"/>
    <p:sldId id="294" r:id="rId52"/>
    <p:sldId id="332" r:id="rId53"/>
  </p:sldIdLst>
  <p:sldSz cx="12192000" cy="6858000"/>
  <p:notesSz cx="6858000" cy="9144000"/>
  <p:embeddedFontLst>
    <p:embeddedFont>
      <p:font typeface="Gill Sans"/>
      <p:regular r:id="rId55"/>
      <p:bold r:id="rId56"/>
    </p:embeddedFont>
    <p:embeddedFont>
      <p:font typeface="Calibri" panose="020F0502020204030204" pitchFamily="34" charset="0"/>
      <p:regular r:id="rId57"/>
      <p:bold r:id="rId58"/>
      <p:italic r:id="rId59"/>
      <p:boldItalic r:id="rId60"/>
    </p:embeddedFont>
    <p:embeddedFont>
      <p:font typeface="Corbel" panose="020B0503020204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a:t>
            </a:r>
            <a:r>
              <a:rPr lang="en-US" dirty="0" err="1" smtClean="0"/>
              <a:t>realatively</a:t>
            </a:r>
            <a:r>
              <a:rPr lang="en-US" dirty="0" smtClean="0"/>
              <a:t>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a:t>
            </a:r>
            <a:r>
              <a:rPr lang="en-US" baseline="0" dirty="0" err="1" smtClean="0"/>
              <a:t>Laurance</a:t>
            </a:r>
            <a:r>
              <a:rPr lang="en-US" baseline="0" dirty="0" smtClean="0"/>
              <a:t>.</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19828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jp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dirty="0">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3" name="TextBox 2"/>
          <p:cNvSpPr txBox="1"/>
          <p:nvPr/>
        </p:nvSpPr>
        <p:spPr>
          <a:xfrm>
            <a:off x="9615374" y="2067197"/>
            <a:ext cx="2404826" cy="400110"/>
          </a:xfrm>
          <a:prstGeom prst="rect">
            <a:avLst/>
          </a:prstGeom>
          <a:noFill/>
        </p:spPr>
        <p:txBody>
          <a:bodyPr wrap="none" rtlCol="0">
            <a:spAutoFit/>
          </a:bodyPr>
          <a:lstStyle/>
          <a:p>
            <a:r>
              <a:rPr lang="en-US" sz="2000" b="1" dirty="0" smtClean="0"/>
              <a:t>Shift to southwest</a:t>
            </a:r>
            <a:endParaRPr lang="en-US" sz="2000" b="1" dirty="0"/>
          </a:p>
        </p:txBody>
      </p:sp>
      <p:cxnSp>
        <p:nvCxnSpPr>
          <p:cNvPr id="5" name="Straight Arrow Connector 4"/>
          <p:cNvCxnSpPr/>
          <p:nvPr/>
        </p:nvCxnSpPr>
        <p:spPr>
          <a:xfrm flipH="1">
            <a:off x="9858218" y="2542703"/>
            <a:ext cx="771655" cy="1143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592963"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171477"/>
            <a:ext cx="358029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spatial extent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 with high correlation between indices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1" name="TextBox 10"/>
          <p:cNvSpPr txBox="1"/>
          <p:nvPr/>
        </p:nvSpPr>
        <p:spPr>
          <a:xfrm>
            <a:off x="7452539" y="2466775"/>
            <a:ext cx="2348720" cy="400110"/>
          </a:xfrm>
          <a:prstGeom prst="rect">
            <a:avLst/>
          </a:prstGeom>
          <a:noFill/>
        </p:spPr>
        <p:txBody>
          <a:bodyPr wrap="none" rtlCol="0">
            <a:spAutoFit/>
          </a:bodyPr>
          <a:lstStyle/>
          <a:p>
            <a:r>
              <a:rPr lang="en-US" sz="2000" b="1" dirty="0" smtClean="0"/>
              <a:t>Shift to southeast</a:t>
            </a:r>
            <a:endParaRPr lang="en-US" sz="2000" b="1" dirty="0"/>
          </a:p>
        </p:txBody>
      </p:sp>
      <p:cxnSp>
        <p:nvCxnSpPr>
          <p:cNvPr id="12" name="Straight Arrow Connector 11"/>
          <p:cNvCxnSpPr/>
          <p:nvPr/>
        </p:nvCxnSpPr>
        <p:spPr>
          <a:xfrm>
            <a:off x="8525682" y="2870590"/>
            <a:ext cx="342547" cy="700639"/>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2021 increase from 2019 record low</a:t>
            </a:r>
            <a:endParaRPr lang="en-US" sz="28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pic>
        <p:nvPicPr>
          <p:cNvPr id="11" name="Picture 10"/>
          <p:cNvPicPr/>
          <p:nvPr/>
        </p:nvPicPr>
        <p:blipFill>
          <a:blip r:embed="rId6"/>
          <a:stretch>
            <a:fillRect/>
          </a:stretch>
        </p:blipFill>
        <p:spPr>
          <a:xfrm>
            <a:off x="0" y="2831394"/>
            <a:ext cx="7534158" cy="3598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3" y="4570461"/>
            <a:ext cx="9977108" cy="1938992"/>
          </a:xfrm>
          <a:prstGeom prst="rect">
            <a:avLst/>
          </a:prstGeom>
          <a:noFill/>
        </p:spPr>
        <p:txBody>
          <a:bodyPr wrap="squar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a:p>
            <a:pPr marL="457200" lvl="1" indent="-404813">
              <a:buFont typeface="Arial" panose="020B0604020202020204" pitchFamily="34" charset="0"/>
              <a:buChar char="•"/>
              <a:tabLst>
                <a:tab pos="1084263" algn="l"/>
              </a:tabLst>
            </a:pPr>
            <a:r>
              <a:rPr lang="en-US" sz="2400" dirty="0" smtClean="0"/>
              <a:t>Although minor model changes, substantial changes in data processing resulting in model name changes for this year.</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7903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r>
              <a:rPr lang="en-US" sz="2400" dirty="0" smtClean="0"/>
              <a:t>All Thompson Series runs passed</a:t>
            </a:r>
          </a:p>
          <a:p>
            <a:pPr marL="285750" indent="-285750">
              <a:buFont typeface="Arial" panose="020B0604020202020204" pitchFamily="34" charset="0"/>
              <a:buChar char="•"/>
            </a:pPr>
            <a:r>
              <a:rPr lang="en-US" sz="2400" dirty="0" smtClean="0"/>
              <a:t>All New Series runs failed except for M22.1</a:t>
            </a:r>
          </a:p>
          <a:p>
            <a:pPr marL="285750" indent="-285750">
              <a:buFont typeface="Arial" panose="020B0604020202020204" pitchFamily="34" charset="0"/>
              <a:buChar char="•"/>
            </a:pPr>
            <a:r>
              <a:rPr lang="en-US" sz="2400" dirty="0" smtClean="0"/>
              <a:t>Accepting no bias in post-2007, failure suggests change in growth that isn’t captured in current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2020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p:nvPr/>
        </p:nvPicPr>
        <p:blipFill>
          <a:blip r:embed="rId4">
            <a:alphaModFix/>
          </a:blip>
          <a:stretch>
            <a:fillRect/>
          </a:stretch>
        </p:blipFill>
        <p:spPr>
          <a:xfrm>
            <a:off x="1783988" y="1952700"/>
            <a:ext cx="8623935" cy="1457325"/>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145143" y="3668253"/>
            <a:ext cx="10726057" cy="2154436"/>
          </a:xfrm>
          <a:prstGeom prst="rect">
            <a:avLst/>
          </a:prstGeom>
          <a:noFill/>
        </p:spPr>
        <p:txBody>
          <a:bodyPr wrap="square" rtlCol="0">
            <a:spAutoFit/>
          </a:bodyPr>
          <a:lstStyle/>
          <a:p>
            <a:pPr marL="465138" indent="-465138"/>
            <a:r>
              <a:rPr lang="en-US" sz="2000" b="1" u="sng" dirty="0"/>
              <a:t>Assessment </a:t>
            </a:r>
            <a:r>
              <a:rPr lang="en-US" sz="2000" b="1" u="sng" dirty="0" smtClean="0"/>
              <a:t>:  </a:t>
            </a:r>
            <a:r>
              <a:rPr lang="en-US" sz="2000" dirty="0" smtClean="0"/>
              <a:t>No heightened concerns, autocorrelation in residuals for post-2007 suggests change in growth that may not be captured in current model </a:t>
            </a:r>
          </a:p>
          <a:p>
            <a:endParaRPr lang="en-US" sz="2000" b="1" u="sng" dirty="0" smtClean="0"/>
          </a:p>
          <a:p>
            <a:r>
              <a:rPr lang="en-US" sz="2000" b="1" u="sng" dirty="0" smtClean="0"/>
              <a:t>Pop. Dynamics:</a:t>
            </a:r>
            <a:r>
              <a:rPr lang="en-US" sz="2000" dirty="0" smtClean="0"/>
              <a:t>  All concerns captured within the models and ensemble.</a:t>
            </a:r>
          </a:p>
          <a:p>
            <a:endParaRPr lang="en-US" sz="2000" dirty="0" smtClean="0"/>
          </a:p>
          <a:p>
            <a:r>
              <a:rPr lang="en-US" sz="2000" b="1" u="sng" dirty="0" smtClean="0"/>
              <a:t>Environment/Ecosystem:</a:t>
            </a:r>
            <a:r>
              <a:rPr lang="en-US" sz="2000" dirty="0" smtClean="0"/>
              <a:t>  Conditions near normal across the board, return of cold pool, </a:t>
            </a:r>
            <a:endParaRPr lang="en-US" sz="20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James 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6755</TotalTime>
  <Words>3842</Words>
  <Application>Microsoft Office PowerPoint</Application>
  <PresentationFormat>Widescreen</PresentationFormat>
  <Paragraphs>891</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Noto Sans Symbols</vt:lpstr>
      <vt:lpstr>Gill Sans</vt:lpstr>
      <vt:lpstr>Calibri</vt:lpstr>
      <vt:lpstr>Corbel</vt:lpstr>
      <vt:lpstr>Arial</vt:lpstr>
      <vt:lpstr>Times New Roman</vt:lpstr>
      <vt:lpstr>Dividend</vt:lpstr>
      <vt:lpstr>EBS Pacific cod BSAI Groundfish Plan Team </vt:lpstr>
      <vt:lpstr>Stock Overview</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lpstr>Thanks to the many Contributors to this 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17</cp:revision>
  <dcterms:modified xsi:type="dcterms:W3CDTF">2022-11-05T00:48:42Z</dcterms:modified>
</cp:coreProperties>
</file>